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14"/>
  </p:notesMasterIdLst>
  <p:sldIdLst>
    <p:sldId id="268" r:id="rId2"/>
    <p:sldId id="257" r:id="rId3"/>
    <p:sldId id="258" r:id="rId4"/>
    <p:sldId id="269" r:id="rId5"/>
    <p:sldId id="256" r:id="rId6"/>
    <p:sldId id="272" r:id="rId7"/>
    <p:sldId id="273" r:id="rId8"/>
    <p:sldId id="271" r:id="rId9"/>
    <p:sldId id="270" r:id="rId10"/>
    <p:sldId id="265" r:id="rId11"/>
    <p:sldId id="260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60"/>
  </p:normalViewPr>
  <p:slideViewPr>
    <p:cSldViewPr snapToGrid="0">
      <p:cViewPr>
        <p:scale>
          <a:sx n="90" d="100"/>
          <a:sy n="90" d="100"/>
        </p:scale>
        <p:origin x="-396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55188-D0D7-4557-A4CA-70B762A5F986}" type="datetimeFigureOut">
              <a:rPr lang="en-US" smtClean="0"/>
              <a:t>11/22/2016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8483B-CEA5-4506-B4DB-9B51ABED4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31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4A363F-0959-42B7-9A59-86FAF817B70A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47094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9CDD8-A7A6-4ABA-9566-35CA9EFB929F}" type="slidenum">
              <a:rPr lang="en-US"/>
              <a:pPr/>
              <a:t>4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9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11/22/2016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Bai%20tap%202.xlsx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Bai%20tap%201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981200" y="457200"/>
            <a:ext cx="8229600" cy="923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5400">
              <a:latin typeface="VNI-Ariston" pitchFamily="2" charset="0"/>
            </a:endParaRPr>
          </a:p>
        </p:txBody>
      </p:sp>
      <p:pic>
        <p:nvPicPr>
          <p:cNvPr id="12293" name="Picture 19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6384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20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619" y="579158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25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837819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29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819" y="6092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30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781" y="327698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37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819" y="6858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39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019" y="3806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3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098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4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4954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45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0292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4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419" y="52578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52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19808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53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5352" y="350558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54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819" y="4572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55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381" y="121958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0" name="Picture 3" descr="450603ss06xdzo9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582" y="4630294"/>
            <a:ext cx="1752219" cy="2227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4" descr="450603ss06xdzo9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08848" y="4724019"/>
            <a:ext cx="2183130" cy="2133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12" name="Group 5"/>
          <p:cNvGrpSpPr>
            <a:grpSpLocks/>
          </p:cNvGrpSpPr>
          <p:nvPr/>
        </p:nvGrpSpPr>
        <p:grpSpPr bwMode="auto">
          <a:xfrm>
            <a:off x="4724400" y="3962782"/>
            <a:ext cx="2666619" cy="1752219"/>
            <a:chOff x="1008" y="1536"/>
            <a:chExt cx="3840" cy="2208"/>
          </a:xfrm>
        </p:grpSpPr>
        <p:pic>
          <p:nvPicPr>
            <p:cNvPr id="12336" name="Picture 6" descr="BOOK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36"/>
              <a:ext cx="3840" cy="2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337" name="Picture 7" descr="ATOM1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256"/>
              <a:ext cx="1037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314" name="WordArt 10"/>
          <p:cNvSpPr>
            <a:spLocks noChangeArrowheads="1" noChangeShapeType="1" noTextEdit="1"/>
          </p:cNvSpPr>
          <p:nvPr/>
        </p:nvSpPr>
        <p:spPr bwMode="auto">
          <a:xfrm>
            <a:off x="2590419" y="1448182"/>
            <a:ext cx="6984873" cy="2209419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551282"/>
              </a:avLst>
            </a:prstTxWarp>
          </a:bodyPr>
          <a:lstStyle/>
          <a:p>
            <a:pPr algn="ctr"/>
            <a:r>
              <a:rPr lang="en-US" sz="4032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</p:txBody>
      </p:sp>
      <p:sp>
        <p:nvSpPr>
          <p:cNvPr id="12315" name="Text Box 8"/>
          <p:cNvSpPr txBox="1">
            <a:spLocks noChangeArrowheads="1"/>
          </p:cNvSpPr>
          <p:nvPr/>
        </p:nvSpPr>
        <p:spPr bwMode="auto">
          <a:xfrm>
            <a:off x="3733420" y="5830443"/>
            <a:ext cx="1067562" cy="64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i="1">
                <a:solidFill>
                  <a:srgbClr val="006600"/>
                </a:solidFill>
                <a:latin typeface="VNI-Times" pitchFamily="2" charset="0"/>
              </a:rPr>
              <a:t> </a:t>
            </a:r>
            <a:r>
              <a:rPr lang="en-US" sz="3600" b="1" i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3600" b="1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i="1">
              <a:solidFill>
                <a:srgbClr val="006600"/>
              </a:solidFill>
              <a:latin typeface="VNI-Disney" pitchFamily="2" charset="0"/>
            </a:endParaRPr>
          </a:p>
        </p:txBody>
      </p:sp>
      <p:sp>
        <p:nvSpPr>
          <p:cNvPr id="12316" name="WordArt 9"/>
          <p:cNvSpPr>
            <a:spLocks noChangeArrowheads="1" noChangeShapeType="1" noTextEdit="1"/>
          </p:cNvSpPr>
          <p:nvPr/>
        </p:nvSpPr>
        <p:spPr bwMode="auto">
          <a:xfrm>
            <a:off x="4724400" y="5744147"/>
            <a:ext cx="4041648" cy="61893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449"/>
              </a:avLst>
            </a:prstTxWarp>
          </a:bodyPr>
          <a:lstStyle/>
          <a:p>
            <a:pPr algn="ctr"/>
            <a:r>
              <a:rPr lang="en-US" sz="3600" b="1" i="1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 </a:t>
            </a:r>
            <a:r>
              <a:rPr lang="en-US" sz="3600" b="1" i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 </a:t>
            </a:r>
            <a:r>
              <a:rPr lang="en-US" sz="3600" b="1" i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 Phương</a:t>
            </a:r>
            <a:endParaRPr lang="en-US" sz="3600" b="1" i="1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17" name="WordArt 22"/>
          <p:cNvSpPr>
            <a:spLocks noChangeArrowheads="1" noChangeShapeType="1" noTextEdit="1"/>
          </p:cNvSpPr>
          <p:nvPr/>
        </p:nvSpPr>
        <p:spPr bwMode="auto">
          <a:xfrm>
            <a:off x="3886582" y="2209420"/>
            <a:ext cx="4414266" cy="61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199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98822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THAM DỰ TIẾT DẠY</a:t>
            </a:r>
          </a:p>
        </p:txBody>
      </p:sp>
      <p:sp>
        <p:nvSpPr>
          <p:cNvPr id="12318" name="WordArt 23"/>
          <p:cNvSpPr>
            <a:spLocks noChangeArrowheads="1" noChangeShapeType="1" noTextEdit="1"/>
          </p:cNvSpPr>
          <p:nvPr/>
        </p:nvSpPr>
        <p:spPr bwMode="auto">
          <a:xfrm>
            <a:off x="3429382" y="3200400"/>
            <a:ext cx="5017770" cy="929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98822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TIN HỌC LỚP 7</a:t>
            </a:r>
          </a:p>
        </p:txBody>
      </p:sp>
      <p:pic>
        <p:nvPicPr>
          <p:cNvPr id="12319" name="Picture 9" descr="a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5" y="2929510"/>
            <a:ext cx="1184148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0" name="Picture 9" descr="a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75" y="3000376"/>
            <a:ext cx="1184148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1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094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2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381" y="16002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3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619" y="32004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4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581" y="4572001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5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981" y="8378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6" name="Picture 38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5181" y="4495419"/>
            <a:ext cx="612648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268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" y="261257"/>
            <a:ext cx="11963400" cy="65205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724" y="2416870"/>
            <a:ext cx="3181350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795" y="793917"/>
            <a:ext cx="2505075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40" y="2427756"/>
            <a:ext cx="1905000" cy="82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840" y="2580156"/>
            <a:ext cx="27432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240" y="1589556"/>
            <a:ext cx="2438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4445">
            <a:off x="7693840" y="3189756"/>
            <a:ext cx="19621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749" y="3734789"/>
            <a:ext cx="2914650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5547">
            <a:off x="7008040" y="3875556"/>
            <a:ext cx="3600450" cy="6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02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3029"/>
            <a:ext cx="10058400" cy="13716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54629"/>
            <a:ext cx="10058400" cy="438041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Học thuộc bài cũ</a:t>
            </a:r>
          </a:p>
          <a:p>
            <a:pPr>
              <a:buFontTx/>
              <a:buChar char="-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thực hiện thao tác nhập công thức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Làm bài tập 3, 4 SGK (trang 24)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Xem trước bài thực hành 3 “Bảng điểm của em”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6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 descr="-000028.pn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29" y="0"/>
            <a:ext cx="1213757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96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66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6" y="642594"/>
            <a:ext cx="10961914" cy="53924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  <a:p>
            <a:pPr marL="0" indent="0" algn="ctr">
              <a:buNone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1: Nêu các bước để nhập công thức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2: Các bước nhập biểu thức (12 + 8) : 2 vào ô tính C1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5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22" name="AutoShape 10"/>
          <p:cNvSpPr>
            <a:spLocks noChangeArrowheads="1"/>
          </p:cNvSpPr>
          <p:nvPr/>
        </p:nvSpPr>
        <p:spPr bwMode="auto">
          <a:xfrm>
            <a:off x="5973763" y="1603416"/>
            <a:ext cx="4038600" cy="2438400"/>
          </a:xfrm>
          <a:prstGeom prst="cloudCallout">
            <a:avLst>
              <a:gd name="adj1" fmla="val -73940"/>
              <a:gd name="adj2" fmla="val 115236"/>
            </a:avLst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b="1" dirty="0">
              <a:solidFill>
                <a:schemeClr val="folHlink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 địa chỉ của ô tính là gì?</a:t>
            </a:r>
          </a:p>
        </p:txBody>
      </p:sp>
      <p:sp>
        <p:nvSpPr>
          <p:cNvPr id="320523" name="Text Box 11"/>
          <p:cNvSpPr txBox="1">
            <a:spLocks noChangeArrowheads="1"/>
          </p:cNvSpPr>
          <p:nvPr/>
        </p:nvSpPr>
        <p:spPr bwMode="auto">
          <a:xfrm>
            <a:off x="7070726" y="2514600"/>
            <a:ext cx="18446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1200" b="1">
              <a:latin typeface="Verdana" panose="020B0604030504040204" pitchFamily="34" charset="0"/>
            </a:endParaRPr>
          </a:p>
        </p:txBody>
      </p:sp>
      <p:sp>
        <p:nvSpPr>
          <p:cNvPr id="320524" name="Text Box 12"/>
          <p:cNvSpPr txBox="1">
            <a:spLocks noChangeArrowheads="1"/>
          </p:cNvSpPr>
          <p:nvPr/>
        </p:nvSpPr>
        <p:spPr bwMode="auto">
          <a:xfrm>
            <a:off x="3276600" y="533401"/>
            <a:ext cx="51054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Địa chỉ của một ô là cặp tên cột và hàng mà ô đó nằm trên.</a:t>
            </a:r>
          </a:p>
        </p:txBody>
      </p:sp>
      <p:pic>
        <p:nvPicPr>
          <p:cNvPr id="32052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667000"/>
            <a:ext cx="5200650" cy="2732088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0526" name="AutoShape 14" descr="Blue tissue paper"/>
          <p:cNvSpPr>
            <a:spLocks noChangeArrowheads="1"/>
          </p:cNvSpPr>
          <p:nvPr/>
        </p:nvSpPr>
        <p:spPr bwMode="auto">
          <a:xfrm>
            <a:off x="6629400" y="4038600"/>
            <a:ext cx="3048000" cy="457200"/>
          </a:xfrm>
          <a:prstGeom prst="wedgeRoundRectCallout">
            <a:avLst>
              <a:gd name="adj1" fmla="val -68856"/>
              <a:gd name="adj2" fmla="val -196528"/>
              <a:gd name="adj3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b="1">
                <a:solidFill>
                  <a:schemeClr val="folHlink"/>
                </a:solidFill>
                <a:cs typeface="Arial" panose="020B0604020202020204" pitchFamily="34" charset="0"/>
              </a:rPr>
              <a:t>Tên cột</a:t>
            </a:r>
          </a:p>
        </p:txBody>
      </p:sp>
      <p:sp>
        <p:nvSpPr>
          <p:cNvPr id="320527" name="AutoShape 15" descr="Blue tissue paper"/>
          <p:cNvSpPr>
            <a:spLocks noChangeArrowheads="1"/>
          </p:cNvSpPr>
          <p:nvPr/>
        </p:nvSpPr>
        <p:spPr bwMode="auto">
          <a:xfrm>
            <a:off x="1752600" y="5562600"/>
            <a:ext cx="1066800" cy="838200"/>
          </a:xfrm>
          <a:prstGeom prst="wedgeRoundRectCallout">
            <a:avLst>
              <a:gd name="adj1" fmla="val 144792"/>
              <a:gd name="adj2" fmla="val -119130"/>
              <a:gd name="adj3" fmla="val 16667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>
                <a:solidFill>
                  <a:srgbClr val="0000FF"/>
                </a:solidFill>
                <a:cs typeface="Arial" panose="020B0604020202020204" pitchFamily="34" charset="0"/>
              </a:rPr>
              <a:t>Tên Hàng</a:t>
            </a:r>
          </a:p>
        </p:txBody>
      </p:sp>
      <p:sp>
        <p:nvSpPr>
          <p:cNvPr id="320528" name="AutoShape 16" descr="Blue tissue paper"/>
          <p:cNvSpPr>
            <a:spLocks noChangeArrowheads="1"/>
          </p:cNvSpPr>
          <p:nvPr/>
        </p:nvSpPr>
        <p:spPr bwMode="auto">
          <a:xfrm>
            <a:off x="6477000" y="5410200"/>
            <a:ext cx="2667000" cy="914400"/>
          </a:xfrm>
          <a:prstGeom prst="wedgeEllipseCallout">
            <a:avLst>
              <a:gd name="adj1" fmla="val -29644"/>
              <a:gd name="adj2" fmla="val -88718"/>
            </a:avLst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solidFill>
                  <a:srgbClr val="0000FF"/>
                </a:solidFill>
              </a:rPr>
              <a:t>Ô được chọn là ô B4</a:t>
            </a:r>
          </a:p>
        </p:txBody>
      </p:sp>
    </p:spTree>
    <p:extLst>
      <p:ext uri="{BB962C8B-B14F-4D97-AF65-F5344CB8AC3E}">
        <p14:creationId xmlns:p14="http://schemas.microsoft.com/office/powerpoint/2010/main" val="270701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05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0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320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3205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5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22" grpId="0" build="allAtOnce" animBg="1"/>
      <p:bldP spid="320522" grpId="1" build="allAtOnce" animBg="1"/>
      <p:bldP spid="320524" grpId="0"/>
      <p:bldP spid="320526" grpId="0" animBg="1"/>
      <p:bldP spid="320527" grpId="0" animBg="1"/>
      <p:bldP spid="3205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tính toán trên trang tính (tt)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42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58783"/>
            <a:ext cx="6158088" cy="309055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03297" y="3242393"/>
            <a:ext cx="86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12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34927" y="3224778"/>
            <a:ext cx="86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8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7405511" y="451556"/>
            <a:ext cx="3375378" cy="2782030"/>
          </a:xfrm>
          <a:prstGeom prst="wedgeEllipseCallout">
            <a:avLst>
              <a:gd name="adj1" fmla="val -72672"/>
              <a:gd name="adj2" fmla="val 592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trung bình cộng của hai ô A1 và B1 và ô tính C1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84794" y="3224779"/>
            <a:ext cx="1879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= (12+8)/2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42456" y="3721613"/>
            <a:ext cx="2043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= (A1+B2)/2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503297" y="3242393"/>
            <a:ext cx="86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12" name="Oval Callout 11"/>
          <p:cNvSpPr/>
          <p:nvPr/>
        </p:nvSpPr>
        <p:spPr>
          <a:xfrm>
            <a:off x="7648197" y="2348709"/>
            <a:ext cx="4312355" cy="2675467"/>
          </a:xfrm>
          <a:prstGeom prst="wedgeEllipseCallout">
            <a:avLst>
              <a:gd name="adj1" fmla="val -60885"/>
              <a:gd name="adj2" fmla="val -1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 dữ liệu ô A1 thành 22 thì kết quả trong C1 và C2 là bao nhiêu? Vì sao?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66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 animBg="1"/>
      <p:bldP spid="7" grpId="1" animBg="1"/>
      <p:bldP spid="9" grpId="0"/>
      <p:bldP spid="10" grpId="0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09800"/>
            <a:ext cx="33147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6" name="Text Box 3"/>
          <p:cNvSpPr txBox="1">
            <a:spLocks noChangeArrowheads="1"/>
          </p:cNvSpPr>
          <p:nvPr/>
        </p:nvSpPr>
        <p:spPr bwMode="auto">
          <a:xfrm>
            <a:off x="2819400" y="19812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a) =(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A1+B1)/2</a:t>
            </a:r>
          </a:p>
        </p:txBody>
      </p:sp>
      <p:sp>
        <p:nvSpPr>
          <p:cNvPr id="4107" name="Text Box 4"/>
          <p:cNvSpPr txBox="1">
            <a:spLocks noChangeArrowheads="1"/>
          </p:cNvSpPr>
          <p:nvPr/>
        </p:nvSpPr>
        <p:spPr bwMode="auto">
          <a:xfrm>
            <a:off x="2819400" y="26670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b) =A1+B1/C1</a:t>
            </a:r>
            <a:endParaRPr lang="en-US" altLang="en-US" sz="24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8" name="Text Box 5"/>
          <p:cNvSpPr txBox="1">
            <a:spLocks noChangeArrowheads="1"/>
          </p:cNvSpPr>
          <p:nvPr/>
        </p:nvSpPr>
        <p:spPr bwMode="auto">
          <a:xfrm>
            <a:off x="2819400" y="32766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c) =(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A1+B1)/C1</a:t>
            </a:r>
          </a:p>
        </p:txBody>
      </p:sp>
      <p:sp>
        <p:nvSpPr>
          <p:cNvPr id="4109" name="Text Box 6"/>
          <p:cNvSpPr txBox="1">
            <a:spLocks noChangeArrowheads="1"/>
          </p:cNvSpPr>
          <p:nvPr/>
        </p:nvSpPr>
        <p:spPr bwMode="auto">
          <a:xfrm>
            <a:off x="2857500" y="3886201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 smtClean="0">
                <a:latin typeface="Times New Roman" panose="02020603050405020304" pitchFamily="18" charset="0"/>
                <a:cs typeface="Arial" panose="020B0604020202020204" pitchFamily="34" charset="0"/>
              </a:rPr>
              <a:t>d) =(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7+9)/C1</a:t>
            </a:r>
          </a:p>
        </p:txBody>
      </p:sp>
      <p:pic>
        <p:nvPicPr>
          <p:cNvPr id="4110" name="Picture 7" descr="comic_11">
            <a:hlinkClick r:id="rId3" action="ppaction://hlinkfile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364" y="3429001"/>
            <a:ext cx="1036637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722489" y="767002"/>
            <a:ext cx="1044222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500" dirty="0">
                <a:latin typeface="Times New Roman" panose="02020603050405020304" pitchFamily="18" charset="0"/>
              </a:rPr>
              <a:t>Câu </a:t>
            </a:r>
            <a:r>
              <a:rPr lang="en-US" altLang="en-US" sz="2500" dirty="0" smtClean="0">
                <a:latin typeface="Times New Roman" panose="02020603050405020304" pitchFamily="18" charset="0"/>
              </a:rPr>
              <a:t>1: Giả </a:t>
            </a:r>
            <a:r>
              <a:rPr lang="en-US" altLang="en-US" sz="2500" dirty="0">
                <a:latin typeface="Times New Roman" panose="02020603050405020304" pitchFamily="18" charset="0"/>
              </a:rPr>
              <a:t>sử công thức ở ô D1 là = (7+9)/2</a:t>
            </a:r>
            <a:r>
              <a:rPr lang="en-US" altLang="en-US" sz="2500" dirty="0" smtClean="0">
                <a:latin typeface="Times New Roman" panose="02020603050405020304" pitchFamily="18" charset="0"/>
              </a:rPr>
              <a:t>. Muốn </a:t>
            </a:r>
            <a:r>
              <a:rPr lang="en-US" altLang="en-US" sz="2500" dirty="0">
                <a:latin typeface="Times New Roman" panose="02020603050405020304" pitchFamily="18" charset="0"/>
              </a:rPr>
              <a:t>kết quả của ô D1 tự động</a:t>
            </a:r>
          </a:p>
          <a:p>
            <a:r>
              <a:rPr lang="en-US" altLang="en-US" sz="2500" dirty="0">
                <a:latin typeface="Times New Roman" panose="02020603050405020304" pitchFamily="18" charset="0"/>
              </a:rPr>
              <a:t> cập nhật khi thay đổi các ô A1, B1, C1 thì công thức tại ô D1 như thế nào? </a:t>
            </a:r>
          </a:p>
        </p:txBody>
      </p:sp>
    </p:spTree>
    <p:extLst>
      <p:ext uri="{BB962C8B-B14F-4D97-AF65-F5344CB8AC3E}">
        <p14:creationId xmlns:p14="http://schemas.microsoft.com/office/powerpoint/2010/main" val="23700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48267"/>
            <a:ext cx="10058400" cy="508677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4: Giả sử cần tính tổng giá trị trong các ô C2 và D4, sau đó nhân với giá trị trong ô B2. Công thức nào trong các công thức sau đây là đúng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018754"/>
              </p:ext>
            </p:extLst>
          </p:nvPr>
        </p:nvGraphicFramePr>
        <p:xfrm>
          <a:off x="2357000" y="3100878"/>
          <a:ext cx="8128000" cy="2265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755069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(D4 + C2) * B2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= (B2</a:t>
                      </a:r>
                      <a:r>
                        <a:rPr lang="en-US" sz="32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* (D4 + C2)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75506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D4 + C2 * B2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</a:t>
                      </a:r>
                      <a:r>
                        <a:rPr lang="en-US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(D4 + C2)B2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755069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c)= </a:t>
                      </a:r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(D4 + C2) * B2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g)</a:t>
                      </a:r>
                      <a:r>
                        <a:rPr lang="en-US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(D4 + C2)B2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1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Sử dụng công thức thích hợp để tính tổng điểm của từng em vào cột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Tổng điểm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475347"/>
              </p:ext>
            </p:extLst>
          </p:nvPr>
        </p:nvGraphicFramePr>
        <p:xfrm>
          <a:off x="1066801" y="2103435"/>
          <a:ext cx="10413998" cy="3921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656"/>
                <a:gridCol w="2267612"/>
                <a:gridCol w="1515633"/>
                <a:gridCol w="1515633"/>
                <a:gridCol w="1515633"/>
                <a:gridCol w="2835831"/>
              </a:tblGrid>
              <a:tr h="49300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và tên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điểm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7215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r>
                        <a:rPr lang="en-US" sz="2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 Lan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57215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</a:t>
                      </a:r>
                      <a:r>
                        <a:rPr lang="en-US" sz="2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Thị Hoài An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57215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Vũ</a:t>
                      </a:r>
                      <a:r>
                        <a:rPr lang="en-US" sz="2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Việt Anh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57215"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2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Anh Duy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4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426</TotalTime>
  <Words>411</Words>
  <Application>Microsoft Office PowerPoint</Application>
  <PresentationFormat>Custom</PresentationFormat>
  <Paragraphs>70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Savon</vt:lpstr>
      <vt:lpstr>PowerPoint Presentation</vt:lpstr>
      <vt:lpstr>PowerPoint Presentation</vt:lpstr>
      <vt:lpstr>PowerPoint Presentation</vt:lpstr>
      <vt:lpstr>PowerPoint Presentation</vt:lpstr>
      <vt:lpstr>Thực hiện tính toán trên trang tính (tt)</vt:lpstr>
      <vt:lpstr>PowerPoint Presentation</vt:lpstr>
      <vt:lpstr>PowerPoint Presentation</vt:lpstr>
      <vt:lpstr>PowerPoint Presentation</vt:lpstr>
      <vt:lpstr>? Sử dụng công thức thích hợp để tính tổng điểm của từng em vào cột Tổng điểm</vt:lpstr>
      <vt:lpstr>PowerPoint Presentation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E5420</dc:creator>
  <cp:lastModifiedBy>Thu Phuong</cp:lastModifiedBy>
  <cp:revision>30</cp:revision>
  <dcterms:created xsi:type="dcterms:W3CDTF">2016-09-26T07:55:33Z</dcterms:created>
  <dcterms:modified xsi:type="dcterms:W3CDTF">2016-11-21T22:53:03Z</dcterms:modified>
</cp:coreProperties>
</file>